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Poppins" pitchFamily="2" charset="77"/>
      <p:regular r:id="rId23"/>
      <p:bold r:id="rId24"/>
      <p:italic r:id="rId25"/>
      <p:boldItalic r:id="rId26"/>
    </p:embeddedFont>
    <p:embeddedFont>
      <p:font typeface="Poppins Medium" panose="020B0604020202020204" pitchFamily="34" charset="0"/>
      <p:regular r:id="rId27"/>
      <p:bold r:id="rId28"/>
      <p:italic r:id="rId29"/>
      <p:boldItalic r:id="rId30"/>
    </p:embeddedFont>
    <p:embeddedFont>
      <p:font typeface="Poppins SemiBold" panose="020B0604020202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9BDEE6-11F1-4B3D-8971-563251B3BD26}">
  <a:tblStyle styleId="{989BDEE6-11F1-4B3D-8971-563251B3BD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Can we make the graphics more appropriate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5207ed45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5207ed45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5207ed450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5207ed450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4f041e49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14f041e49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Can we get the new graphic on this slide instead of what is above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Can we get the new graphic on this slide instead of what is above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527575" y="3600"/>
            <a:ext cx="0" cy="5139900"/>
          </a:xfrm>
          <a:prstGeom prst="straightConnector1">
            <a:avLst/>
          </a:prstGeom>
          <a:noFill/>
          <a:ln w="9525" cap="flat" cmpd="sng">
            <a:solidFill>
              <a:srgbClr val="F7F8F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0;p1"/>
          <p:cNvCxnSpPr/>
          <p:nvPr/>
        </p:nvCxnSpPr>
        <p:spPr>
          <a:xfrm>
            <a:off x="3051576" y="3600"/>
            <a:ext cx="0" cy="5139900"/>
          </a:xfrm>
          <a:prstGeom prst="straightConnector1">
            <a:avLst/>
          </a:prstGeom>
          <a:noFill/>
          <a:ln w="9525" cap="flat" cmpd="sng">
            <a:solidFill>
              <a:srgbClr val="F7F8F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1"/>
          <p:cNvCxnSpPr/>
          <p:nvPr/>
        </p:nvCxnSpPr>
        <p:spPr>
          <a:xfrm>
            <a:off x="4575576" y="3600"/>
            <a:ext cx="0" cy="5139900"/>
          </a:xfrm>
          <a:prstGeom prst="straightConnector1">
            <a:avLst/>
          </a:prstGeom>
          <a:noFill/>
          <a:ln w="9525" cap="flat" cmpd="sng">
            <a:solidFill>
              <a:srgbClr val="F7F8F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"/>
          <p:cNvCxnSpPr/>
          <p:nvPr/>
        </p:nvCxnSpPr>
        <p:spPr>
          <a:xfrm>
            <a:off x="6092425" y="7193"/>
            <a:ext cx="0" cy="5139900"/>
          </a:xfrm>
          <a:prstGeom prst="straightConnector1">
            <a:avLst/>
          </a:prstGeom>
          <a:noFill/>
          <a:ln w="9525" cap="flat" cmpd="sng">
            <a:solidFill>
              <a:srgbClr val="F7F8F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"/>
          <p:cNvCxnSpPr/>
          <p:nvPr/>
        </p:nvCxnSpPr>
        <p:spPr>
          <a:xfrm>
            <a:off x="7616425" y="7193"/>
            <a:ext cx="0" cy="5139900"/>
          </a:xfrm>
          <a:prstGeom prst="straightConnector1">
            <a:avLst/>
          </a:prstGeom>
          <a:noFill/>
          <a:ln w="9525" cap="flat" cmpd="sng">
            <a:solidFill>
              <a:srgbClr val="F7F8F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9" name="Google Shape;59;p13"/>
          <p:cNvCxnSpPr/>
          <p:nvPr/>
        </p:nvCxnSpPr>
        <p:spPr>
          <a:xfrm>
            <a:off x="1531174" y="-3600"/>
            <a:ext cx="0" cy="5150700"/>
          </a:xfrm>
          <a:prstGeom prst="straightConnector1">
            <a:avLst/>
          </a:prstGeom>
          <a:noFill/>
          <a:ln w="9525" cap="flat" cmpd="sng">
            <a:solidFill>
              <a:srgbClr val="F7F8F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13"/>
          <p:cNvCxnSpPr/>
          <p:nvPr/>
        </p:nvCxnSpPr>
        <p:spPr>
          <a:xfrm>
            <a:off x="3055175" y="-3600"/>
            <a:ext cx="0" cy="5150700"/>
          </a:xfrm>
          <a:prstGeom prst="straightConnector1">
            <a:avLst/>
          </a:prstGeom>
          <a:noFill/>
          <a:ln w="9525" cap="flat" cmpd="sng">
            <a:solidFill>
              <a:srgbClr val="F7F8F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13"/>
          <p:cNvCxnSpPr/>
          <p:nvPr/>
        </p:nvCxnSpPr>
        <p:spPr>
          <a:xfrm>
            <a:off x="4579175" y="-3600"/>
            <a:ext cx="0" cy="5150700"/>
          </a:xfrm>
          <a:prstGeom prst="straightConnector1">
            <a:avLst/>
          </a:prstGeom>
          <a:noFill/>
          <a:ln w="9525" cap="flat" cmpd="sng">
            <a:solidFill>
              <a:srgbClr val="F7F8F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3"/>
          <p:cNvCxnSpPr/>
          <p:nvPr/>
        </p:nvCxnSpPr>
        <p:spPr>
          <a:xfrm>
            <a:off x="6096025" y="0"/>
            <a:ext cx="0" cy="5150700"/>
          </a:xfrm>
          <a:prstGeom prst="straightConnector1">
            <a:avLst/>
          </a:prstGeom>
          <a:noFill/>
          <a:ln w="9525" cap="flat" cmpd="sng">
            <a:solidFill>
              <a:srgbClr val="F7F8F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63;p13"/>
          <p:cNvCxnSpPr/>
          <p:nvPr/>
        </p:nvCxnSpPr>
        <p:spPr>
          <a:xfrm>
            <a:off x="7620025" y="0"/>
            <a:ext cx="0" cy="5150700"/>
          </a:xfrm>
          <a:prstGeom prst="straightConnector1">
            <a:avLst/>
          </a:prstGeom>
          <a:noFill/>
          <a:ln w="9525" cap="flat" cmpd="sng">
            <a:solidFill>
              <a:srgbClr val="F7F8F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harvey@neurotags.co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mailto:harvey@neurotags.com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://www.neurotags.com" TargetMode="External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/>
          <p:nvPr/>
        </p:nvSpPr>
        <p:spPr>
          <a:xfrm>
            <a:off x="3600" y="249598"/>
            <a:ext cx="9136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4"/>
          <p:cNvSpPr/>
          <p:nvPr/>
        </p:nvSpPr>
        <p:spPr>
          <a:xfrm>
            <a:off x="0" y="3886850"/>
            <a:ext cx="9144000" cy="1256700"/>
          </a:xfrm>
          <a:prstGeom prst="rect">
            <a:avLst/>
          </a:prstGeom>
          <a:solidFill>
            <a:srgbClr val="017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4"/>
          <p:cNvSpPr txBox="1"/>
          <p:nvPr/>
        </p:nvSpPr>
        <p:spPr>
          <a:xfrm>
            <a:off x="784813" y="4352500"/>
            <a:ext cx="30765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arvey</a:t>
            </a:r>
            <a:r>
              <a:rPr lang="en" sz="1400" b="0" i="0" u="sng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@neurotags.</a:t>
            </a:r>
            <a:r>
              <a:rPr lang="en" sz="1400" b="0" i="0" u="sng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24"/>
          <p:cNvSpPr txBox="1"/>
          <p:nvPr/>
        </p:nvSpPr>
        <p:spPr>
          <a:xfrm>
            <a:off x="283775" y="1193250"/>
            <a:ext cx="4851600" cy="16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>
                <a:solidFill>
                  <a:srgbClr val="017EFF"/>
                </a:solidFill>
                <a:latin typeface="Poppins"/>
                <a:ea typeface="Poppins"/>
                <a:cs typeface="Poppins"/>
                <a:sym typeface="Poppins"/>
              </a:rPr>
              <a:t>Use your product to </a:t>
            </a:r>
            <a:endParaRPr sz="3200" b="1">
              <a:solidFill>
                <a:srgbClr val="017E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>
                <a:solidFill>
                  <a:srgbClr val="017EFF"/>
                </a:solidFill>
                <a:latin typeface="Poppins"/>
                <a:ea typeface="Poppins"/>
                <a:cs typeface="Poppins"/>
                <a:sym typeface="Poppins"/>
              </a:rPr>
              <a:t>protect, engage and drive sales</a:t>
            </a:r>
            <a:endParaRPr sz="3200" b="1" i="0" u="none" strike="noStrike" cap="none">
              <a:solidFill>
                <a:srgbClr val="017E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17E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2" name="Google Shape;11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332" y="4447023"/>
            <a:ext cx="235800" cy="23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3150" y="328825"/>
            <a:ext cx="1784924" cy="47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1925" y="953950"/>
            <a:ext cx="1193700" cy="32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4900" y="3176475"/>
            <a:ext cx="623575" cy="117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96325" y="642950"/>
            <a:ext cx="1881525" cy="376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/>
          <p:nvPr/>
        </p:nvSpPr>
        <p:spPr>
          <a:xfrm>
            <a:off x="2560100" y="3954356"/>
            <a:ext cx="5504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marR="139700" lvl="0" indent="0" algn="l" rtl="0">
              <a:lnSpc>
                <a:spcPct val="144444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Protect your brand against counterfeiting</a:t>
            </a:r>
            <a:endParaRPr sz="1500" b="1" i="0" u="none" strike="noStrike" cap="none">
              <a:solidFill>
                <a:srgbClr val="141A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4" name="Google Shape;28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6225" y="1308612"/>
            <a:ext cx="662025" cy="6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0325" y="3023588"/>
            <a:ext cx="662025" cy="6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30325" y="2109859"/>
            <a:ext cx="662025" cy="6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3"/>
          <p:cNvSpPr txBox="1"/>
          <p:nvPr/>
        </p:nvSpPr>
        <p:spPr>
          <a:xfrm>
            <a:off x="1806525" y="521375"/>
            <a:ext cx="4875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000" b="0" i="0" u="none" strike="noStrike" cap="none">
                <a:solidFill>
                  <a:srgbClr val="017E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NeuroTags Benefits</a:t>
            </a:r>
            <a:endParaRPr sz="2000" b="0" i="0" u="none" strike="noStrike" cap="none">
              <a:solidFill>
                <a:srgbClr val="017E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>
              <a:solidFill>
                <a:srgbClr val="017E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8" name="Google Shape;288;p33"/>
          <p:cNvSpPr txBox="1"/>
          <p:nvPr/>
        </p:nvSpPr>
        <p:spPr>
          <a:xfrm>
            <a:off x="2560100" y="1365450"/>
            <a:ext cx="570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139700" lvl="0" indent="0" algn="l" rtl="0">
              <a:lnSpc>
                <a:spcPct val="144444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Signup and grow your consumer database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3"/>
          <p:cNvSpPr txBox="1"/>
          <p:nvPr/>
        </p:nvSpPr>
        <p:spPr>
          <a:xfrm>
            <a:off x="2560100" y="2080709"/>
            <a:ext cx="56283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Track consumer’s purchase behavior to maximize your marketing efficiency</a:t>
            </a:r>
            <a:endParaRPr sz="1500" b="1" i="0" u="none" strike="noStrike" cap="none">
              <a:solidFill>
                <a:srgbClr val="141A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2560100" y="3146862"/>
            <a:ext cx="5628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139700" lvl="0" indent="0" algn="l" rtl="0">
              <a:lnSpc>
                <a:spcPct val="144444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Exponentially increase repeat-sales</a:t>
            </a:r>
            <a:r>
              <a:rPr lang="en" sz="1500" b="1" i="0" u="none" strike="noStrike" cap="none">
                <a:solidFill>
                  <a:srgbClr val="141A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500" b="1">
                <a:solidFill>
                  <a:srgbClr val="141A22"/>
                </a:solidFill>
                <a:latin typeface="Open Sans"/>
                <a:ea typeface="Open Sans"/>
                <a:cs typeface="Open Sans"/>
                <a:sym typeface="Open Sans"/>
              </a:rPr>
              <a:t>through</a:t>
            </a:r>
            <a:r>
              <a:rPr lang="en" sz="1500" b="1" i="0" u="none" strike="noStrike" cap="none">
                <a:solidFill>
                  <a:srgbClr val="141A22"/>
                </a:solidFill>
                <a:latin typeface="Open Sans"/>
                <a:ea typeface="Open Sans"/>
                <a:cs typeface="Open Sans"/>
                <a:sym typeface="Open Sans"/>
              </a:rPr>
              <a:t> data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17300" y="128375"/>
            <a:ext cx="761426" cy="1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30325" y="3870993"/>
            <a:ext cx="662025" cy="6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/>
          <p:nvPr/>
        </p:nvSpPr>
        <p:spPr>
          <a:xfrm>
            <a:off x="0" y="-32000"/>
            <a:ext cx="9144000" cy="3057600"/>
          </a:xfrm>
          <a:prstGeom prst="rect">
            <a:avLst/>
          </a:prstGeom>
          <a:solidFill>
            <a:srgbClr val="007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4"/>
          <p:cNvSpPr txBox="1"/>
          <p:nvPr/>
        </p:nvSpPr>
        <p:spPr>
          <a:xfrm>
            <a:off x="1726100" y="2263190"/>
            <a:ext cx="33009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+1 </a:t>
            </a:r>
            <a:r>
              <a:rPr lang="en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650-544-6554</a:t>
            </a:r>
            <a:endParaRPr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2787150" y="1333950"/>
            <a:ext cx="3361500" cy="510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4"/>
          <p:cNvSpPr txBox="1"/>
          <p:nvPr/>
        </p:nvSpPr>
        <p:spPr>
          <a:xfrm>
            <a:off x="3214375" y="531024"/>
            <a:ext cx="24225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Thank You!</a:t>
            </a:r>
            <a:endParaRPr sz="2400" b="0" i="0" u="none" strike="noStrike" cap="non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01" name="Google Shape;301;p34"/>
          <p:cNvSpPr txBox="1"/>
          <p:nvPr/>
        </p:nvSpPr>
        <p:spPr>
          <a:xfrm>
            <a:off x="3520950" y="1411650"/>
            <a:ext cx="2252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rgbClr val="0077FF"/>
                </a:solidFill>
                <a:uFill>
                  <a:noFill/>
                </a:uFill>
                <a:latin typeface="Poppins SemiBold"/>
                <a:ea typeface="Poppins SemiBold"/>
                <a:cs typeface="Poppins SemiBold"/>
                <a:sym typeface="Poppins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" sz="1200">
                <a:solidFill>
                  <a:srgbClr val="0077FF"/>
                </a:solidFill>
                <a:uFill>
                  <a:noFill/>
                </a:uFill>
                <a:latin typeface="Poppins SemiBold"/>
                <a:ea typeface="Poppins SemiBold"/>
                <a:cs typeface="Poppins SemiBold"/>
                <a:sym typeface="Poppins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arvey</a:t>
            </a:r>
            <a:r>
              <a:rPr lang="en" sz="1200" b="0" i="0" u="none" strike="noStrike" cap="none">
                <a:solidFill>
                  <a:srgbClr val="0077FF"/>
                </a:solidFill>
                <a:uFill>
                  <a:noFill/>
                </a:uFill>
                <a:latin typeface="Poppins SemiBold"/>
                <a:ea typeface="Poppins SemiBold"/>
                <a:cs typeface="Poppins SemiBold"/>
                <a:sym typeface="Poppins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@neurotags.com</a:t>
            </a:r>
            <a:endParaRPr sz="1200" b="0" i="0" u="none" strike="noStrike" cap="none">
              <a:solidFill>
                <a:srgbClr val="0077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2" name="Google Shape;302;p34"/>
          <p:cNvSpPr txBox="1"/>
          <p:nvPr/>
        </p:nvSpPr>
        <p:spPr>
          <a:xfrm>
            <a:off x="5528814" y="2240555"/>
            <a:ext cx="28722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uFill>
                  <a:noFill/>
                </a:uFill>
                <a:latin typeface="Poppins Medium"/>
                <a:ea typeface="Poppins Medium"/>
                <a:cs typeface="Poppins Medium"/>
                <a:sym typeface="Poppins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www.neurotags.com</a:t>
            </a:r>
            <a:endParaRPr sz="1400" b="0" i="0" u="none" strike="noStrike" cap="non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03" name="Google Shape;30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1659" y="2294489"/>
            <a:ext cx="302804" cy="288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4"/>
          <p:cNvPicPr preferRelativeResize="0"/>
          <p:nvPr/>
        </p:nvPicPr>
        <p:blipFill rotWithShape="1">
          <a:blip r:embed="rId6">
            <a:alphaModFix/>
          </a:blip>
          <a:srcRect b="28135"/>
          <a:stretch/>
        </p:blipFill>
        <p:spPr>
          <a:xfrm>
            <a:off x="1890375" y="3279926"/>
            <a:ext cx="5186149" cy="18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53211" y="4159909"/>
            <a:ext cx="143150" cy="2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4"/>
          <p:cNvSpPr txBox="1"/>
          <p:nvPr/>
        </p:nvSpPr>
        <p:spPr>
          <a:xfrm>
            <a:off x="1201625" y="3418400"/>
            <a:ext cx="2538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6A6F7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7" name="Google Shape;307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23256" y="4451831"/>
            <a:ext cx="143150" cy="20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34"/>
          <p:cNvCxnSpPr/>
          <p:nvPr/>
        </p:nvCxnSpPr>
        <p:spPr>
          <a:xfrm>
            <a:off x="4172275" y="1090474"/>
            <a:ext cx="506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9" name="Google Shape;309;p34"/>
          <p:cNvCxnSpPr/>
          <p:nvPr/>
        </p:nvCxnSpPr>
        <p:spPr>
          <a:xfrm>
            <a:off x="3441625" y="1425150"/>
            <a:ext cx="0" cy="328500"/>
          </a:xfrm>
          <a:prstGeom prst="straightConnector1">
            <a:avLst/>
          </a:prstGeom>
          <a:noFill/>
          <a:ln w="9525" cap="flat" cmpd="sng">
            <a:solidFill>
              <a:srgbClr val="0077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0" name="Google Shape;310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40375" y="1509563"/>
            <a:ext cx="210106" cy="1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34406" y="2287447"/>
            <a:ext cx="302804" cy="30280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4"/>
          <p:cNvSpPr txBox="1"/>
          <p:nvPr/>
        </p:nvSpPr>
        <p:spPr>
          <a:xfrm>
            <a:off x="2602000" y="3839975"/>
            <a:ext cx="14049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77FF"/>
                </a:solidFill>
                <a:latin typeface="Poppins"/>
                <a:ea typeface="Poppins"/>
                <a:cs typeface="Poppins"/>
                <a:sym typeface="Poppins"/>
              </a:rPr>
              <a:t>San Jose, US</a:t>
            </a:r>
            <a:endParaRPr sz="1400" b="0" i="0" u="none" strike="noStrike" cap="none">
              <a:solidFill>
                <a:srgbClr val="0077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77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77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3" name="Google Shape;313;p34"/>
          <p:cNvSpPr txBox="1"/>
          <p:nvPr/>
        </p:nvSpPr>
        <p:spPr>
          <a:xfrm>
            <a:off x="5466400" y="4159900"/>
            <a:ext cx="12336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77FF"/>
                </a:solidFill>
                <a:latin typeface="Poppins"/>
                <a:ea typeface="Poppins"/>
                <a:cs typeface="Poppins"/>
                <a:sym typeface="Poppins"/>
              </a:rPr>
              <a:t>Pune,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34"/>
          <p:cNvCxnSpPr/>
          <p:nvPr/>
        </p:nvCxnSpPr>
        <p:spPr>
          <a:xfrm>
            <a:off x="4572000" y="2208350"/>
            <a:ext cx="0" cy="534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/>
          <p:nvPr/>
        </p:nvSpPr>
        <p:spPr>
          <a:xfrm>
            <a:off x="394976" y="1521038"/>
            <a:ext cx="1515000" cy="2610300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5"/>
          <p:cNvSpPr/>
          <p:nvPr/>
        </p:nvSpPr>
        <p:spPr>
          <a:xfrm>
            <a:off x="2416977" y="1521038"/>
            <a:ext cx="1039800" cy="2610300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5"/>
          <p:cNvSpPr txBox="1"/>
          <p:nvPr/>
        </p:nvSpPr>
        <p:spPr>
          <a:xfrm>
            <a:off x="394976" y="195575"/>
            <a:ext cx="853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rgbClr val="017EFF"/>
                </a:solidFill>
                <a:latin typeface="Poppins"/>
                <a:ea typeface="Poppins"/>
                <a:cs typeface="Poppins"/>
                <a:sym typeface="Poppins"/>
              </a:rPr>
              <a:t>Current Retail Data Flow</a:t>
            </a:r>
            <a:endParaRPr sz="2400" b="0" i="0" u="none" strike="noStrike" cap="none">
              <a:solidFill>
                <a:srgbClr val="017E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5" name="Google Shape;125;p25"/>
          <p:cNvPicPr preferRelativeResize="0"/>
          <p:nvPr/>
        </p:nvPicPr>
        <p:blipFill rotWithShape="1">
          <a:blip r:embed="rId3">
            <a:alphaModFix/>
          </a:blip>
          <a:srcRect l="23124"/>
          <a:stretch/>
        </p:blipFill>
        <p:spPr>
          <a:xfrm>
            <a:off x="5576775" y="1536525"/>
            <a:ext cx="3567224" cy="26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5"/>
          <p:cNvSpPr/>
          <p:nvPr/>
        </p:nvSpPr>
        <p:spPr>
          <a:xfrm>
            <a:off x="2041227" y="2771076"/>
            <a:ext cx="244500" cy="30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17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5"/>
          <p:cNvSpPr/>
          <p:nvPr/>
        </p:nvSpPr>
        <p:spPr>
          <a:xfrm>
            <a:off x="3741939" y="2731138"/>
            <a:ext cx="244500" cy="30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17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25"/>
          <p:cNvPicPr preferRelativeResize="0"/>
          <p:nvPr/>
        </p:nvPicPr>
        <p:blipFill rotWithShape="1">
          <a:blip r:embed="rId4">
            <a:alphaModFix/>
          </a:blip>
          <a:srcRect b="26002"/>
          <a:stretch/>
        </p:blipFill>
        <p:spPr>
          <a:xfrm>
            <a:off x="546027" y="2176588"/>
            <a:ext cx="1212900" cy="99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5"/>
          <p:cNvSpPr txBox="1"/>
          <p:nvPr/>
        </p:nvSpPr>
        <p:spPr>
          <a:xfrm>
            <a:off x="3456775" y="1601375"/>
            <a:ext cx="1278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17EFF"/>
                </a:solidFill>
              </a:rPr>
              <a:t>Who?</a:t>
            </a:r>
            <a:endParaRPr sz="1600" b="1">
              <a:solidFill>
                <a:srgbClr val="017E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17EFF"/>
                </a:solidFill>
              </a:rPr>
              <a:t>What? Where? When?</a:t>
            </a:r>
            <a:endParaRPr sz="1600" b="1">
              <a:solidFill>
                <a:srgbClr val="017EFF"/>
              </a:solidFill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074" y="3348006"/>
            <a:ext cx="1841324" cy="1115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818124" y="3370451"/>
            <a:ext cx="42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EFF"/>
                </a:solidFill>
              </a:rPr>
              <a:t>??</a:t>
            </a:r>
            <a:endParaRPr>
              <a:solidFill>
                <a:srgbClr val="017EFF"/>
              </a:solidFill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6698741" y="1090200"/>
            <a:ext cx="121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41A22"/>
                </a:solidFill>
                <a:latin typeface="Poppins"/>
                <a:ea typeface="Poppins"/>
                <a:cs typeface="Poppins"/>
                <a:sym typeface="Poppins"/>
              </a:rPr>
              <a:t>Store</a:t>
            </a:r>
            <a:endParaRPr sz="1200">
              <a:solidFill>
                <a:srgbClr val="141A2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1553" y="1347800"/>
            <a:ext cx="1097469" cy="374298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/>
        </p:nvSpPr>
        <p:spPr>
          <a:xfrm>
            <a:off x="4319705" y="2705527"/>
            <a:ext cx="1212900" cy="861900"/>
          </a:xfrm>
          <a:prstGeom prst="rect">
            <a:avLst/>
          </a:prstGeom>
          <a:solidFill>
            <a:srgbClr val="FFFFFF">
              <a:alpha val="3882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2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Data</a:t>
            </a:r>
            <a:endParaRPr sz="22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Barrier</a:t>
            </a:r>
            <a:endParaRPr sz="22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4314049" y="749666"/>
            <a:ext cx="121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17EFF"/>
                </a:solidFill>
                <a:latin typeface="Arial"/>
                <a:ea typeface="Arial"/>
                <a:cs typeface="Arial"/>
                <a:sym typeface="Arial"/>
              </a:rPr>
              <a:t>Distribution</a:t>
            </a:r>
            <a:endParaRPr>
              <a:solidFill>
                <a:srgbClr val="017E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17EFF"/>
                </a:solidFill>
                <a:latin typeface="Arial"/>
                <a:ea typeface="Arial"/>
                <a:cs typeface="Arial"/>
                <a:sym typeface="Arial"/>
              </a:rPr>
              <a:t>Channels</a:t>
            </a:r>
            <a:endParaRPr sz="1400" b="1" i="0" u="none" strike="noStrike" cap="none">
              <a:solidFill>
                <a:srgbClr val="017E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2224" y="2244383"/>
            <a:ext cx="429300" cy="116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8;p26">
            <a:extLst>
              <a:ext uri="{FF2B5EF4-FFF2-40B4-BE49-F238E27FC236}">
                <a16:creationId xmlns:a16="http://schemas.microsoft.com/office/drawing/2014/main" id="{DB3C6A72-8296-D041-9C56-BCD4639608C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17300" y="128375"/>
            <a:ext cx="761426" cy="1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/>
        </p:nvSpPr>
        <p:spPr>
          <a:xfrm>
            <a:off x="6698741" y="1090200"/>
            <a:ext cx="121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6F7A"/>
                </a:solidFill>
                <a:latin typeface="Poppins"/>
                <a:ea typeface="Poppins"/>
                <a:cs typeface="Poppins"/>
                <a:sym typeface="Poppins"/>
              </a:rPr>
              <a:t>Store</a:t>
            </a:r>
            <a:endParaRPr sz="1200">
              <a:solidFill>
                <a:srgbClr val="6A6F7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2" name="Google Shape;142;p26"/>
          <p:cNvGrpSpPr/>
          <p:nvPr/>
        </p:nvGrpSpPr>
        <p:grpSpPr>
          <a:xfrm>
            <a:off x="4010771" y="3920800"/>
            <a:ext cx="1150276" cy="1222699"/>
            <a:chOff x="4010771" y="3920800"/>
            <a:chExt cx="1150276" cy="1222699"/>
          </a:xfrm>
        </p:grpSpPr>
        <p:pic>
          <p:nvPicPr>
            <p:cNvPr id="143" name="Google Shape;143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4010771" y="3920800"/>
              <a:ext cx="1150276" cy="1222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10775" y="3920800"/>
              <a:ext cx="489800" cy="174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8146" y="999350"/>
            <a:ext cx="1150276" cy="122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/>
          <p:nvPr/>
        </p:nvSpPr>
        <p:spPr>
          <a:xfrm>
            <a:off x="426401" y="634788"/>
            <a:ext cx="1515000" cy="2610300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/>
          <p:cNvSpPr txBox="1"/>
          <p:nvPr/>
        </p:nvSpPr>
        <p:spPr>
          <a:xfrm>
            <a:off x="364326" y="195575"/>
            <a:ext cx="845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rgbClr val="017EFF"/>
                </a:solidFill>
                <a:latin typeface="Poppins"/>
                <a:ea typeface="Poppins"/>
                <a:cs typeface="Poppins"/>
                <a:sym typeface="Poppins"/>
              </a:rPr>
              <a:t>With NeuroTags</a:t>
            </a:r>
            <a:endParaRPr sz="2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 rotWithShape="1">
          <a:blip r:embed="rId5">
            <a:alphaModFix/>
          </a:blip>
          <a:srcRect l="23124"/>
          <a:stretch/>
        </p:blipFill>
        <p:spPr>
          <a:xfrm>
            <a:off x="5576775" y="1536525"/>
            <a:ext cx="3567224" cy="26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 rotWithShape="1">
          <a:blip r:embed="rId6">
            <a:alphaModFix/>
          </a:blip>
          <a:srcRect b="26002"/>
          <a:stretch/>
        </p:blipFill>
        <p:spPr>
          <a:xfrm>
            <a:off x="577452" y="1562488"/>
            <a:ext cx="1212900" cy="99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 rotWithShape="1">
          <a:blip r:embed="rId7">
            <a:alphaModFix/>
          </a:blip>
          <a:srcRect r="8054"/>
          <a:stretch/>
        </p:blipFill>
        <p:spPr>
          <a:xfrm>
            <a:off x="5540250" y="1536525"/>
            <a:ext cx="3603750" cy="26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/>
          <p:nvPr/>
        </p:nvSpPr>
        <p:spPr>
          <a:xfrm>
            <a:off x="3997250" y="2222050"/>
            <a:ext cx="1165200" cy="14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152;p26"/>
          <p:cNvGrpSpPr/>
          <p:nvPr/>
        </p:nvGrpSpPr>
        <p:grpSpPr>
          <a:xfrm>
            <a:off x="1824527" y="2450300"/>
            <a:ext cx="4394657" cy="1034400"/>
            <a:chOff x="1824527" y="2450300"/>
            <a:chExt cx="4394657" cy="1034400"/>
          </a:xfrm>
        </p:grpSpPr>
        <p:sp>
          <p:nvSpPr>
            <p:cNvPr id="153" name="Google Shape;153;p26"/>
            <p:cNvSpPr/>
            <p:nvPr/>
          </p:nvSpPr>
          <p:spPr>
            <a:xfrm flipH="1">
              <a:off x="1824527" y="2664050"/>
              <a:ext cx="1115700" cy="60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5395084" y="2664050"/>
              <a:ext cx="824100" cy="60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3477225" y="2815400"/>
              <a:ext cx="1959900" cy="304200"/>
            </a:xfrm>
            <a:prstGeom prst="rect">
              <a:avLst/>
            </a:prstGeom>
            <a:solidFill>
              <a:srgbClr val="007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2861675" y="2450300"/>
              <a:ext cx="1212900" cy="1034400"/>
            </a:xfrm>
            <a:prstGeom prst="roundRect">
              <a:avLst>
                <a:gd name="adj" fmla="val 5186"/>
              </a:avLst>
            </a:prstGeom>
            <a:solidFill>
              <a:srgbClr val="007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26"/>
          <p:cNvSpPr txBox="1"/>
          <p:nvPr/>
        </p:nvSpPr>
        <p:spPr>
          <a:xfrm>
            <a:off x="6974816" y="4652950"/>
            <a:ext cx="121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41516"/>
                </a:solidFill>
                <a:latin typeface="Poppins"/>
                <a:ea typeface="Poppins"/>
                <a:cs typeface="Poppins"/>
                <a:sym typeface="Poppins"/>
              </a:rPr>
              <a:t>AND..</a:t>
            </a:r>
            <a:endParaRPr sz="1200">
              <a:solidFill>
                <a:srgbClr val="14151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17300" y="128375"/>
            <a:ext cx="761426" cy="1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74437" y="2491375"/>
            <a:ext cx="308500" cy="8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98718">
            <a:off x="2820063" y="4750125"/>
            <a:ext cx="489800" cy="1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">
            <a:off x="3268675" y="4968550"/>
            <a:ext cx="489800" cy="1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71099">
            <a:off x="3432750" y="4702150"/>
            <a:ext cx="489800" cy="1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60020" flipH="1">
            <a:off x="5902317" y="4899731"/>
            <a:ext cx="422189" cy="169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" flipH="1">
            <a:off x="5279886" y="4947979"/>
            <a:ext cx="406035" cy="1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25190" flipH="1">
            <a:off x="5451051" y="4719875"/>
            <a:ext cx="406308" cy="17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3838" y="2722950"/>
            <a:ext cx="1841325" cy="11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49028">
            <a:off x="3268675" y="4496050"/>
            <a:ext cx="489800" cy="1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46899">
            <a:off x="2209313" y="4897250"/>
            <a:ext cx="489800" cy="1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42778">
            <a:off x="5211300" y="4508475"/>
            <a:ext cx="489800" cy="1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/>
          <p:nvPr/>
        </p:nvSpPr>
        <p:spPr>
          <a:xfrm>
            <a:off x="609396" y="3927161"/>
            <a:ext cx="970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Marketing</a:t>
            </a:r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3728523" y="2767400"/>
            <a:ext cx="24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Two way instant connection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2366187" y="2411369"/>
            <a:ext cx="197600" cy="455250"/>
          </a:xfrm>
          <a:custGeom>
            <a:avLst/>
            <a:gdLst/>
            <a:ahLst/>
            <a:cxnLst/>
            <a:rect l="l" t="t" r="r" b="b"/>
            <a:pathLst>
              <a:path w="7904" h="18210" extrusionOk="0">
                <a:moveTo>
                  <a:pt x="236" y="18210"/>
                </a:moveTo>
                <a:cubicBezTo>
                  <a:pt x="-1056" y="11752"/>
                  <a:pt x="3247" y="4657"/>
                  <a:pt x="7904" y="0"/>
                </a:cubicBezTo>
              </a:path>
            </a:pathLst>
          </a:custGeom>
          <a:noFill/>
          <a:ln w="9525" cap="flat" cmpd="sng">
            <a:solidFill>
              <a:srgbClr val="017EFF"/>
            </a:solidFill>
            <a:prstDash val="dash"/>
            <a:round/>
            <a:headEnd type="none" w="med" len="med"/>
            <a:tailEnd type="none" w="med" len="med"/>
          </a:ln>
        </p:spPr>
      </p:sp>
      <p:cxnSp>
        <p:nvCxnSpPr>
          <p:cNvPr id="173" name="Google Shape;173;p26"/>
          <p:cNvCxnSpPr/>
          <p:nvPr/>
        </p:nvCxnSpPr>
        <p:spPr>
          <a:xfrm rot="10800000" flipH="1">
            <a:off x="2188375" y="2955000"/>
            <a:ext cx="559200" cy="8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74" name="Google Shape;174;p26"/>
          <p:cNvSpPr/>
          <p:nvPr/>
        </p:nvSpPr>
        <p:spPr>
          <a:xfrm>
            <a:off x="1968575" y="1279550"/>
            <a:ext cx="1841400" cy="111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77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017EFF"/>
                </a:solidFill>
              </a:rPr>
              <a:t>Customer Type</a:t>
            </a:r>
            <a:r>
              <a:rPr lang="en" sz="900">
                <a:solidFill>
                  <a:srgbClr val="017EFF"/>
                </a:solidFill>
              </a:rPr>
              <a:t>: High Value</a:t>
            </a:r>
            <a:endParaRPr sz="900">
              <a:solidFill>
                <a:srgbClr val="017E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17EFF"/>
                </a:solidFill>
              </a:rPr>
              <a:t>Lexi Lee </a:t>
            </a:r>
            <a:endParaRPr sz="900">
              <a:solidFill>
                <a:srgbClr val="017E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17EFF"/>
                </a:solidFill>
              </a:rPr>
              <a:t>lexi…@gmail.com</a:t>
            </a:r>
            <a:endParaRPr sz="900">
              <a:solidFill>
                <a:srgbClr val="017E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17EFF"/>
                </a:solidFill>
              </a:rPr>
              <a:t>(415)-342-XXXX</a:t>
            </a:r>
            <a:endParaRPr sz="900">
              <a:solidFill>
                <a:srgbClr val="017E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17EFF"/>
                </a:solidFill>
              </a:rPr>
              <a:t>From East G Ave, SFO</a:t>
            </a:r>
            <a:endParaRPr sz="900">
              <a:solidFill>
                <a:srgbClr val="017E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17EFF"/>
                </a:solidFill>
              </a:rPr>
              <a:t>24th purchase</a:t>
            </a:r>
            <a:endParaRPr sz="900">
              <a:solidFill>
                <a:srgbClr val="017E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17EFF"/>
                </a:solidFill>
              </a:rPr>
              <a:t>@ 9pm on 24th Dec 21</a:t>
            </a:r>
            <a:endParaRPr/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40338" y="3133074"/>
            <a:ext cx="794075" cy="7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53954" y="1634176"/>
            <a:ext cx="1320875" cy="958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7"/>
          <p:cNvPicPr preferRelativeResize="0"/>
          <p:nvPr/>
        </p:nvPicPr>
        <p:blipFill>
          <a:blip r:embed="rId3">
            <a:alphaModFix amt="52999"/>
          </a:blip>
          <a:stretch>
            <a:fillRect/>
          </a:stretch>
        </p:blipFill>
        <p:spPr>
          <a:xfrm>
            <a:off x="0" y="65950"/>
            <a:ext cx="5348025" cy="507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>
            <a:spLocks noGrp="1"/>
          </p:cNvSpPr>
          <p:nvPr>
            <p:ph type="ctrTitle"/>
          </p:nvPr>
        </p:nvSpPr>
        <p:spPr>
          <a:xfrm>
            <a:off x="311700" y="642625"/>
            <a:ext cx="8520600" cy="7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017EFF"/>
                </a:solidFill>
                <a:latin typeface="Poppins"/>
                <a:ea typeface="Poppins"/>
                <a:cs typeface="Poppins"/>
                <a:sym typeface="Poppins"/>
              </a:rPr>
              <a:t>Expected RoI</a:t>
            </a:r>
            <a:endParaRPr sz="3400" b="1"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83" name="Google Shape;183;p27"/>
          <p:cNvGraphicFramePr/>
          <p:nvPr/>
        </p:nvGraphicFramePr>
        <p:xfrm>
          <a:off x="1419850" y="2014850"/>
          <a:ext cx="6508775" cy="2055350"/>
        </p:xfrm>
        <a:graphic>
          <a:graphicData uri="http://schemas.openxmlformats.org/drawingml/2006/table">
            <a:tbl>
              <a:tblPr>
                <a:noFill/>
                <a:tableStyleId>{989BDEE6-11F1-4B3D-8971-563251B3BD26}</a:tableStyleId>
              </a:tblPr>
              <a:tblGrid>
                <a:gridCol w="225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Items in the 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Projected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Signups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Projected</a:t>
                      </a:r>
                      <a:endParaRPr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 Impact</a:t>
                      </a:r>
                      <a:endParaRPr b="1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17E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1M / yr</a:t>
                      </a:r>
                      <a:endParaRPr b="1">
                        <a:solidFill>
                          <a:srgbClr val="017E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17E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15K - 45K / yr</a:t>
                      </a:r>
                      <a:endParaRPr b="1">
                        <a:solidFill>
                          <a:srgbClr val="017E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17E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 to 18% / yr</a:t>
                      </a:r>
                      <a:endParaRPr b="1">
                        <a:solidFill>
                          <a:srgbClr val="017E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17E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5M / yr</a:t>
                      </a:r>
                      <a:endParaRPr b="1">
                        <a:solidFill>
                          <a:srgbClr val="017E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17E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100K - 400K /yr</a:t>
                      </a:r>
                      <a:endParaRPr b="1">
                        <a:solidFill>
                          <a:srgbClr val="017E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17E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 to 35% / yr</a:t>
                      </a:r>
                      <a:endParaRPr b="1">
                        <a:solidFill>
                          <a:srgbClr val="017E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CB9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" name="Google Shape;184;p27"/>
          <p:cNvSpPr txBox="1"/>
          <p:nvPr/>
        </p:nvSpPr>
        <p:spPr>
          <a:xfrm>
            <a:off x="2373988" y="1310800"/>
            <a:ext cx="460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7EFF"/>
                </a:solidFill>
              </a:rPr>
              <a:t>Based on aggregated results from our existing clients*</a:t>
            </a:r>
            <a:endParaRPr>
              <a:solidFill>
                <a:srgbClr val="017EFF"/>
              </a:solidFill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1317600" y="4161125"/>
            <a:ext cx="6508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*Number of factors are at play, such as scratch-off tags, placement on the packaging, item’s price, promotions and marketing programs.</a:t>
            </a:r>
            <a:endParaRPr/>
          </a:p>
        </p:txBody>
      </p:sp>
      <p:pic>
        <p:nvPicPr>
          <p:cNvPr id="7" name="Google Shape;158;p26">
            <a:extLst>
              <a:ext uri="{FF2B5EF4-FFF2-40B4-BE49-F238E27FC236}">
                <a16:creationId xmlns:a16="http://schemas.microsoft.com/office/drawing/2014/main" id="{4F8DACF1-E011-7C46-BBAF-654E8E10CB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7300" y="128375"/>
            <a:ext cx="761426" cy="1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ctrTitle"/>
          </p:nvPr>
        </p:nvSpPr>
        <p:spPr>
          <a:xfrm>
            <a:off x="2612550" y="1353325"/>
            <a:ext cx="40467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b="1">
                <a:solidFill>
                  <a:srgbClr val="141516"/>
                </a:solidFill>
                <a:latin typeface="Poppins"/>
                <a:ea typeface="Poppins"/>
                <a:cs typeface="Poppins"/>
                <a:sym typeface="Poppins"/>
              </a:rPr>
              <a:t>How?</a:t>
            </a:r>
            <a:endParaRPr b="1" i="1">
              <a:solidFill>
                <a:srgbClr val="14151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7300" y="128375"/>
            <a:ext cx="761426" cy="17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/>
          <p:nvPr/>
        </p:nvSpPr>
        <p:spPr>
          <a:xfrm rot="5400000">
            <a:off x="4040850" y="4059225"/>
            <a:ext cx="1062300" cy="595200"/>
          </a:xfrm>
          <a:prstGeom prst="rightArrow">
            <a:avLst>
              <a:gd name="adj1" fmla="val 36615"/>
              <a:gd name="adj2" fmla="val 60110"/>
            </a:avLst>
          </a:prstGeom>
          <a:solidFill>
            <a:srgbClr val="017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1775" y="1711875"/>
            <a:ext cx="3919450" cy="26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/>
          <p:nvPr/>
        </p:nvSpPr>
        <p:spPr>
          <a:xfrm>
            <a:off x="3194250" y="1160375"/>
            <a:ext cx="2755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Serialized Neuro Codes</a:t>
            </a: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1091118" y="396907"/>
            <a:ext cx="725244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17EFF"/>
                </a:solidFill>
                <a:latin typeface="Poppins"/>
                <a:ea typeface="Poppins"/>
                <a:cs typeface="Poppins"/>
                <a:sym typeface="Poppins"/>
              </a:rPr>
              <a:t>Create a Unique Identity for each </a:t>
            </a:r>
            <a:r>
              <a:rPr lang="en" sz="2400" b="1">
                <a:solidFill>
                  <a:srgbClr val="017EFF"/>
                </a:solidFill>
                <a:latin typeface="Poppins"/>
                <a:ea typeface="Poppins"/>
                <a:cs typeface="Poppins"/>
                <a:sym typeface="Poppins"/>
              </a:rPr>
              <a:t>Item</a:t>
            </a:r>
            <a:endParaRPr sz="2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0" name="Google Shape;20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7300" y="128375"/>
            <a:ext cx="761426" cy="1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3101" y="2336375"/>
            <a:ext cx="1998100" cy="14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1850" y="1358950"/>
            <a:ext cx="1193700" cy="32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1547" y="1839266"/>
            <a:ext cx="761425" cy="2063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7300" y="128375"/>
            <a:ext cx="761426" cy="17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/>
          <p:nvPr/>
        </p:nvSpPr>
        <p:spPr>
          <a:xfrm>
            <a:off x="459150" y="274760"/>
            <a:ext cx="82257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017E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Pre-Purchase</a:t>
            </a:r>
            <a:r>
              <a:rPr lang="en" sz="1800">
                <a:solidFill>
                  <a:srgbClr val="017E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- </a:t>
            </a:r>
            <a:r>
              <a:rPr lang="en" sz="1800" b="0" i="0" u="none" strike="noStrike" cap="none">
                <a:solidFill>
                  <a:srgbClr val="017E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Engage Consumers at Point-of-Purchase </a:t>
            </a:r>
            <a:endParaRPr sz="1800" b="0" i="0" u="none" strike="noStrike" cap="none">
              <a:solidFill>
                <a:srgbClr val="017E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17E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                                 </a:t>
            </a:r>
            <a:r>
              <a:rPr lang="en" sz="1800" b="0" i="0" u="none" strike="noStrike" cap="none">
                <a:solidFill>
                  <a:srgbClr val="017E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(no app needed)</a:t>
            </a:r>
            <a:endParaRPr sz="1800" b="0" i="0" u="none" strike="noStrike" cap="none">
              <a:solidFill>
                <a:srgbClr val="017E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7E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0" name="Google Shape;210;p30"/>
          <p:cNvSpPr/>
          <p:nvPr/>
        </p:nvSpPr>
        <p:spPr>
          <a:xfrm>
            <a:off x="526050" y="3165826"/>
            <a:ext cx="4046100" cy="1072800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0"/>
          <p:cNvSpPr/>
          <p:nvPr/>
        </p:nvSpPr>
        <p:spPr>
          <a:xfrm>
            <a:off x="526050" y="1191926"/>
            <a:ext cx="4046100" cy="836100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0"/>
          <p:cNvSpPr/>
          <p:nvPr/>
        </p:nvSpPr>
        <p:spPr>
          <a:xfrm rot="5400000">
            <a:off x="6118875" y="1349000"/>
            <a:ext cx="3302350" cy="2754400"/>
          </a:xfrm>
          <a:prstGeom prst="flowChartOffpageConnector">
            <a:avLst/>
          </a:prstGeom>
          <a:solidFill>
            <a:srgbClr val="017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1211922" y="1220957"/>
            <a:ext cx="34056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>
                <a:latin typeface="Poppins SemiBold"/>
                <a:ea typeface="Poppins SemiBold"/>
                <a:cs typeface="Poppins SemiBold"/>
                <a:sym typeface="Poppins SemiBold"/>
              </a:rPr>
              <a:t>Customer</a:t>
            </a:r>
            <a:r>
              <a:rPr lang="en" sz="1200" b="0" i="0" u="none" strike="noStrike" cap="non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" sz="1200">
                <a:latin typeface="Poppins SemiBold"/>
                <a:ea typeface="Poppins SemiBold"/>
                <a:cs typeface="Poppins SemiBold"/>
                <a:sym typeface="Poppins SemiBold"/>
              </a:rPr>
              <a:t>Assurance</a:t>
            </a:r>
            <a:endParaRPr sz="1200" b="0" i="0" u="none" strike="noStrike" cap="non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14" name="Google Shape;21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2763" y="1191918"/>
            <a:ext cx="1569287" cy="314345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 txBox="1"/>
          <p:nvPr/>
        </p:nvSpPr>
        <p:spPr>
          <a:xfrm>
            <a:off x="1219368" y="1476243"/>
            <a:ext cx="29865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A6F7A"/>
                </a:solidFill>
                <a:latin typeface="Poppins"/>
                <a:ea typeface="Poppins"/>
                <a:cs typeface="Poppins"/>
                <a:sym typeface="Poppins"/>
              </a:rPr>
              <a:t>Influences shoppers at their point of decision with your narrative</a:t>
            </a:r>
            <a:endParaRPr sz="1000" b="0" i="0" u="none" strike="sngStrike" cap="none">
              <a:solidFill>
                <a:srgbClr val="6A6F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00" b="0" i="0" u="none" strike="noStrike" cap="none">
              <a:solidFill>
                <a:srgbClr val="6A6F7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6" name="Google Shape;216;p30"/>
          <p:cNvSpPr/>
          <p:nvPr/>
        </p:nvSpPr>
        <p:spPr>
          <a:xfrm>
            <a:off x="526050" y="2182526"/>
            <a:ext cx="4046100" cy="836100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1211906" y="2219211"/>
            <a:ext cx="34056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Right message, right moment!</a:t>
            </a:r>
            <a:endParaRPr sz="1200" b="0" i="0" u="none" strike="noStrike" cap="non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8" name="Google Shape;218;p30"/>
          <p:cNvSpPr txBox="1"/>
          <p:nvPr/>
        </p:nvSpPr>
        <p:spPr>
          <a:xfrm>
            <a:off x="1211155" y="2474493"/>
            <a:ext cx="3350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0" i="0" u="none" strike="noStrike" cap="none">
                <a:solidFill>
                  <a:srgbClr val="6A6F7A"/>
                </a:solidFill>
                <a:latin typeface="Poppins"/>
                <a:ea typeface="Poppins"/>
                <a:cs typeface="Poppins"/>
                <a:sym typeface="Poppins"/>
              </a:rPr>
              <a:t>Lets your best marketing ads be seen when it matters the most</a:t>
            </a:r>
            <a:endParaRPr sz="1000" b="0" i="0" u="none" strike="noStrike" cap="none">
              <a:solidFill>
                <a:srgbClr val="6A6F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rgbClr val="6A6F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rgbClr val="6A6F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00" b="0" i="0" u="none" strike="noStrike" cap="none">
              <a:solidFill>
                <a:srgbClr val="6A6F7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1226655" y="3639647"/>
            <a:ext cx="26433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00" b="0" i="0" u="none" strike="noStrike" cap="none">
                <a:solidFill>
                  <a:srgbClr val="6A6F7A"/>
                </a:solidFill>
                <a:latin typeface="Poppins"/>
                <a:ea typeface="Poppins"/>
                <a:cs typeface="Poppins"/>
                <a:sym typeface="Poppins"/>
              </a:rPr>
              <a:t>You make your real estate on product packaging virtually infinite </a:t>
            </a:r>
            <a:endParaRPr sz="1000" b="0" i="0" u="none" strike="noStrike" cap="none">
              <a:solidFill>
                <a:srgbClr val="6A6F7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1226674" y="3179476"/>
            <a:ext cx="38733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 videos and instagram to </a:t>
            </a:r>
            <a:endParaRPr sz="1200" b="0" i="0" u="none" strike="noStrike" cap="non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engage users</a:t>
            </a:r>
            <a:endParaRPr sz="1200" b="0" i="0" u="none" strike="noStrike" cap="non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7214852" y="1219250"/>
            <a:ext cx="19869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9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Authenticate</a:t>
            </a:r>
            <a:endParaRPr sz="19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7340394" y="2303604"/>
            <a:ext cx="17358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User Rating and</a:t>
            </a:r>
            <a:endParaRPr sz="1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Reviews</a:t>
            </a:r>
            <a:endParaRPr sz="1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7340394" y="2953880"/>
            <a:ext cx="11952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Product Story</a:t>
            </a:r>
            <a:endParaRPr sz="1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7340394" y="1806714"/>
            <a:ext cx="228748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Product Photos/Videos</a:t>
            </a:r>
            <a:endParaRPr sz="1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7340394" y="3409113"/>
            <a:ext cx="11952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Coupon Codes</a:t>
            </a:r>
            <a:endParaRPr sz="1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p30"/>
          <p:cNvSpPr txBox="1"/>
          <p:nvPr/>
        </p:nvSpPr>
        <p:spPr>
          <a:xfrm>
            <a:off x="7340394" y="3877025"/>
            <a:ext cx="11952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Social Sharing</a:t>
            </a:r>
            <a:endParaRPr sz="1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p30"/>
          <p:cNvSpPr/>
          <p:nvPr/>
        </p:nvSpPr>
        <p:spPr>
          <a:xfrm>
            <a:off x="526050" y="1191925"/>
            <a:ext cx="613800" cy="836100"/>
          </a:xfrm>
          <a:prstGeom prst="rect">
            <a:avLst/>
          </a:prstGeom>
          <a:solidFill>
            <a:srgbClr val="017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0"/>
          <p:cNvSpPr/>
          <p:nvPr/>
        </p:nvSpPr>
        <p:spPr>
          <a:xfrm>
            <a:off x="526050" y="2178875"/>
            <a:ext cx="613800" cy="836100"/>
          </a:xfrm>
          <a:prstGeom prst="rect">
            <a:avLst/>
          </a:prstGeom>
          <a:solidFill>
            <a:srgbClr val="017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0"/>
          <p:cNvSpPr/>
          <p:nvPr/>
        </p:nvSpPr>
        <p:spPr>
          <a:xfrm>
            <a:off x="526050" y="3165819"/>
            <a:ext cx="613800" cy="1072800"/>
          </a:xfrm>
          <a:prstGeom prst="rect">
            <a:avLst/>
          </a:prstGeom>
          <a:solidFill>
            <a:srgbClr val="017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8012" y="3490624"/>
            <a:ext cx="349875" cy="34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1176" y="2351850"/>
            <a:ext cx="410727" cy="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1975" y="1411825"/>
            <a:ext cx="221941" cy="39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30"/>
          <p:cNvCxnSpPr/>
          <p:nvPr/>
        </p:nvCxnSpPr>
        <p:spPr>
          <a:xfrm>
            <a:off x="7427025" y="1704250"/>
            <a:ext cx="1388100" cy="0"/>
          </a:xfrm>
          <a:prstGeom prst="straightConnector1">
            <a:avLst/>
          </a:prstGeom>
          <a:noFill/>
          <a:ln w="9525" cap="flat" cmpd="sng">
            <a:solidFill>
              <a:srgbClr val="D6EAF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4" name="Google Shape;234;p30"/>
          <p:cNvCxnSpPr/>
          <p:nvPr/>
        </p:nvCxnSpPr>
        <p:spPr>
          <a:xfrm>
            <a:off x="7427025" y="2182525"/>
            <a:ext cx="1388100" cy="0"/>
          </a:xfrm>
          <a:prstGeom prst="straightConnector1">
            <a:avLst/>
          </a:prstGeom>
          <a:noFill/>
          <a:ln w="9525" cap="flat" cmpd="sng">
            <a:solidFill>
              <a:srgbClr val="D6EAF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" name="Google Shape;235;p30"/>
          <p:cNvCxnSpPr/>
          <p:nvPr/>
        </p:nvCxnSpPr>
        <p:spPr>
          <a:xfrm>
            <a:off x="7457300" y="2871225"/>
            <a:ext cx="1388100" cy="0"/>
          </a:xfrm>
          <a:prstGeom prst="straightConnector1">
            <a:avLst/>
          </a:prstGeom>
          <a:noFill/>
          <a:ln w="9525" cap="flat" cmpd="sng">
            <a:solidFill>
              <a:srgbClr val="D6EAF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6" name="Google Shape;236;p30"/>
          <p:cNvCxnSpPr/>
          <p:nvPr/>
        </p:nvCxnSpPr>
        <p:spPr>
          <a:xfrm>
            <a:off x="7427025" y="3337750"/>
            <a:ext cx="1388100" cy="0"/>
          </a:xfrm>
          <a:prstGeom prst="straightConnector1">
            <a:avLst/>
          </a:prstGeom>
          <a:noFill/>
          <a:ln w="9525" cap="flat" cmpd="sng">
            <a:solidFill>
              <a:srgbClr val="D6EAF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7" name="Google Shape;237;p30"/>
          <p:cNvCxnSpPr/>
          <p:nvPr/>
        </p:nvCxnSpPr>
        <p:spPr>
          <a:xfrm>
            <a:off x="7457300" y="3804275"/>
            <a:ext cx="1388100" cy="0"/>
          </a:xfrm>
          <a:prstGeom prst="straightConnector1">
            <a:avLst/>
          </a:prstGeom>
          <a:noFill/>
          <a:ln w="9525" cap="flat" cmpd="sng">
            <a:solidFill>
              <a:srgbClr val="D6EAF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8" name="Google Shape;238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99974" y="3044475"/>
            <a:ext cx="384005" cy="72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375" y="1629600"/>
            <a:ext cx="1118450" cy="303157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/>
          <p:nvPr/>
        </p:nvSpPr>
        <p:spPr>
          <a:xfrm>
            <a:off x="4561100" y="1864100"/>
            <a:ext cx="4242900" cy="2950500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7300" y="128375"/>
            <a:ext cx="761426" cy="17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 txBox="1"/>
          <p:nvPr/>
        </p:nvSpPr>
        <p:spPr>
          <a:xfrm>
            <a:off x="459150" y="302550"/>
            <a:ext cx="8225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sng" strike="noStrike" cap="none">
                <a:solidFill>
                  <a:srgbClr val="017E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Post-Purchase</a:t>
            </a:r>
            <a:r>
              <a:rPr lang="en" sz="1800" b="0" i="0" u="none" strike="noStrike" cap="none">
                <a:solidFill>
                  <a:srgbClr val="017E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- Acquire and Grow Your Consumer Base</a:t>
            </a:r>
            <a:endParaRPr sz="1800" b="0" i="0" u="none" strike="noStrike" cap="none">
              <a:solidFill>
                <a:srgbClr val="017E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7E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4876800" y="2603900"/>
            <a:ext cx="3760200" cy="19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16"/>
              </a:buClr>
              <a:buSzPts val="1200"/>
              <a:buFont typeface="Poppins"/>
              <a:buChar char="●"/>
            </a:pPr>
            <a:r>
              <a:rPr lang="en" sz="1200">
                <a:solidFill>
                  <a:srgbClr val="141516"/>
                </a:solidFill>
                <a:latin typeface="Poppins"/>
                <a:ea typeface="Poppins"/>
                <a:cs typeface="Poppins"/>
                <a:sym typeface="Poppins"/>
              </a:rPr>
              <a:t>Gamification &amp; </a:t>
            </a:r>
            <a:r>
              <a:rPr lang="en" sz="1200" b="0" i="0" u="none" strike="noStrike" cap="none">
                <a:solidFill>
                  <a:srgbClr val="141516"/>
                </a:solidFill>
                <a:latin typeface="Poppins"/>
                <a:ea typeface="Poppins"/>
                <a:cs typeface="Poppins"/>
                <a:sym typeface="Poppins"/>
              </a:rPr>
              <a:t>Loyalty</a:t>
            </a:r>
            <a:endParaRPr sz="1200" b="0" i="0" u="none" strike="noStrike" cap="none">
              <a:solidFill>
                <a:srgbClr val="14151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16"/>
              </a:buClr>
              <a:buSzPts val="1200"/>
              <a:buFont typeface="Poppins"/>
              <a:buChar char="●"/>
            </a:pPr>
            <a:r>
              <a:rPr lang="en" sz="1200" b="0" i="0" u="none" strike="noStrike" cap="none">
                <a:solidFill>
                  <a:srgbClr val="141516"/>
                </a:solidFill>
                <a:latin typeface="Poppins"/>
                <a:ea typeface="Poppins"/>
                <a:cs typeface="Poppins"/>
                <a:sym typeface="Poppins"/>
              </a:rPr>
              <a:t>Warranty Registration</a:t>
            </a:r>
            <a:endParaRPr sz="1200" b="0" i="0" u="none" strike="noStrike" cap="none">
              <a:solidFill>
                <a:srgbClr val="14151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16"/>
              </a:buClr>
              <a:buSzPts val="1200"/>
              <a:buFont typeface="Poppins"/>
              <a:buChar char="●"/>
            </a:pPr>
            <a:r>
              <a:rPr lang="en" sz="1200" b="0" i="0" u="none" strike="noStrike" cap="none">
                <a:solidFill>
                  <a:srgbClr val="141516"/>
                </a:solidFill>
                <a:latin typeface="Poppins"/>
                <a:ea typeface="Poppins"/>
                <a:cs typeface="Poppins"/>
                <a:sym typeface="Poppins"/>
              </a:rPr>
              <a:t>Consumer Contact Acquisition</a:t>
            </a:r>
            <a:endParaRPr sz="1400" b="0" i="0" u="none" strike="noStrike" cap="none">
              <a:solidFill>
                <a:srgbClr val="1415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16"/>
              </a:buClr>
              <a:buSzPts val="1200"/>
              <a:buFont typeface="Poppins"/>
              <a:buChar char="●"/>
            </a:pPr>
            <a:r>
              <a:rPr lang="en" sz="1200" b="0" i="0" u="none" strike="noStrike" cap="none">
                <a:solidFill>
                  <a:srgbClr val="141516"/>
                </a:solidFill>
                <a:latin typeface="Poppins"/>
                <a:ea typeface="Poppins"/>
                <a:cs typeface="Poppins"/>
                <a:sym typeface="Poppins"/>
              </a:rPr>
              <a:t>Powerful, Actionable Instantaneous Data</a:t>
            </a:r>
            <a:endParaRPr sz="1200" b="0" i="0" u="none" strike="noStrike" cap="none">
              <a:solidFill>
                <a:srgbClr val="14151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1516"/>
              </a:buClr>
              <a:buSzPts val="1200"/>
              <a:buFont typeface="Poppins"/>
              <a:buChar char="●"/>
            </a:pPr>
            <a:r>
              <a:rPr lang="en" sz="1200" b="0" i="0" u="none" strike="noStrike" cap="none">
                <a:solidFill>
                  <a:srgbClr val="141516"/>
                </a:solidFill>
                <a:latin typeface="Poppins"/>
                <a:ea typeface="Poppins"/>
                <a:cs typeface="Poppins"/>
                <a:sym typeface="Poppins"/>
              </a:rPr>
              <a:t>Automated Marketing</a:t>
            </a:r>
            <a:endParaRPr sz="1200" b="0" i="0" u="none" strike="noStrike" cap="none">
              <a:solidFill>
                <a:srgbClr val="14151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459150" y="698850"/>
            <a:ext cx="69069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17EFF"/>
                </a:solidFill>
                <a:latin typeface="Poppins"/>
                <a:ea typeface="Poppins"/>
                <a:cs typeface="Poppins"/>
                <a:sym typeface="Poppins"/>
              </a:rPr>
              <a:t>Acquire and Monetize Consumers Thru Incremental Sales</a:t>
            </a:r>
            <a:endParaRPr sz="1200" b="0" i="0" u="none" strike="noStrike" cap="none">
              <a:solidFill>
                <a:srgbClr val="017E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4819638" y="1948810"/>
            <a:ext cx="45996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17EFF"/>
                </a:solidFill>
                <a:latin typeface="Poppins"/>
                <a:ea typeface="Poppins"/>
                <a:cs typeface="Poppins"/>
                <a:sym typeface="Poppins"/>
              </a:rPr>
              <a:t>Frictionless, App-free, Fully Integrated </a:t>
            </a:r>
            <a:endParaRPr sz="1400" b="1" i="0" u="none" strike="noStrike" cap="none">
              <a:solidFill>
                <a:srgbClr val="017E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17EFF"/>
                </a:solidFill>
                <a:latin typeface="Poppins"/>
                <a:ea typeface="Poppins"/>
                <a:cs typeface="Poppins"/>
                <a:sym typeface="Poppins"/>
              </a:rPr>
              <a:t>Platform</a:t>
            </a:r>
            <a:endParaRPr sz="1400" b="0" i="0" u="none" strike="noStrike" cap="none">
              <a:solidFill>
                <a:srgbClr val="017E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3965" y="3540539"/>
            <a:ext cx="611557" cy="1158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2275" y="1530400"/>
            <a:ext cx="2158375" cy="31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/>
          <p:nvPr/>
        </p:nvSpPr>
        <p:spPr>
          <a:xfrm>
            <a:off x="-7300" y="4507875"/>
            <a:ext cx="9151200" cy="635700"/>
          </a:xfrm>
          <a:prstGeom prst="rect">
            <a:avLst/>
          </a:prstGeom>
          <a:solidFill>
            <a:srgbClr val="E2D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2"/>
          <p:cNvSpPr txBox="1"/>
          <p:nvPr/>
        </p:nvSpPr>
        <p:spPr>
          <a:xfrm>
            <a:off x="609075" y="180150"/>
            <a:ext cx="7179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700" b="1" i="0" u="none" strike="noStrike" cap="none">
                <a:solidFill>
                  <a:srgbClr val="017EFF"/>
                </a:solidFill>
                <a:latin typeface="Poppins"/>
                <a:ea typeface="Poppins"/>
                <a:cs typeface="Poppins"/>
                <a:sym typeface="Poppins"/>
              </a:rPr>
              <a:t>Engage via </a:t>
            </a:r>
            <a:endParaRPr sz="2700" b="1" i="0" u="none" strike="noStrike" cap="none">
              <a:solidFill>
                <a:srgbClr val="017E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700" b="1">
                <a:solidFill>
                  <a:srgbClr val="017EFF"/>
                </a:solidFill>
                <a:latin typeface="Poppins"/>
                <a:ea typeface="Poppins"/>
                <a:cs typeface="Poppins"/>
                <a:sym typeface="Poppins"/>
              </a:rPr>
              <a:t>NeuroTags </a:t>
            </a:r>
            <a:r>
              <a:rPr lang="en" sz="2700" b="1" i="0" u="none" strike="noStrike" cap="none">
                <a:solidFill>
                  <a:srgbClr val="017EFF"/>
                </a:solidFill>
                <a:latin typeface="Poppins"/>
                <a:ea typeface="Poppins"/>
                <a:cs typeface="Poppins"/>
                <a:sym typeface="Poppins"/>
              </a:rPr>
              <a:t>Automated Marke</a:t>
            </a:r>
            <a:r>
              <a:rPr lang="en" sz="2600" b="1" i="0" u="none" strike="noStrike" cap="none">
                <a:solidFill>
                  <a:srgbClr val="017EFF"/>
                </a:solidFill>
                <a:latin typeface="Poppins"/>
                <a:ea typeface="Poppins"/>
                <a:cs typeface="Poppins"/>
                <a:sym typeface="Poppins"/>
              </a:rPr>
              <a:t>ting</a:t>
            </a:r>
            <a:endParaRPr sz="26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8" name="Google Shape;258;p32"/>
          <p:cNvCxnSpPr/>
          <p:nvPr/>
        </p:nvCxnSpPr>
        <p:spPr>
          <a:xfrm>
            <a:off x="4572000" y="47524"/>
            <a:ext cx="0" cy="270600"/>
          </a:xfrm>
          <a:prstGeom prst="straightConnector1">
            <a:avLst/>
          </a:prstGeom>
          <a:noFill/>
          <a:ln w="9525" cap="flat" cmpd="sng">
            <a:solidFill>
              <a:srgbClr val="017EF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59" name="Google Shape;259;p32"/>
          <p:cNvCxnSpPr/>
          <p:nvPr/>
        </p:nvCxnSpPr>
        <p:spPr>
          <a:xfrm>
            <a:off x="4572000" y="1112674"/>
            <a:ext cx="0" cy="191400"/>
          </a:xfrm>
          <a:prstGeom prst="straightConnector1">
            <a:avLst/>
          </a:prstGeom>
          <a:noFill/>
          <a:ln w="9525" cap="flat" cmpd="sng">
            <a:solidFill>
              <a:srgbClr val="017EFF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60" name="Google Shape;26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7300" y="128375"/>
            <a:ext cx="761426" cy="1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4">
            <a:alphaModFix/>
          </a:blip>
          <a:srcRect l="3012" r="1649"/>
          <a:stretch/>
        </p:blipFill>
        <p:spPr>
          <a:xfrm>
            <a:off x="0" y="1338100"/>
            <a:ext cx="9144002" cy="319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/>
          <p:nvPr/>
        </p:nvSpPr>
        <p:spPr>
          <a:xfrm>
            <a:off x="3791875" y="1416125"/>
            <a:ext cx="1468500" cy="27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2"/>
          <p:cNvSpPr txBox="1"/>
          <p:nvPr/>
        </p:nvSpPr>
        <p:spPr>
          <a:xfrm>
            <a:off x="379925" y="2149175"/>
            <a:ext cx="46467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141A22"/>
                </a:solidFill>
                <a:latin typeface="Poppins"/>
                <a:ea typeface="Poppins"/>
                <a:cs typeface="Poppins"/>
                <a:sym typeface="Poppins"/>
              </a:rPr>
              <a:t>Get 5 to 6 years of marketing </a:t>
            </a:r>
            <a:r>
              <a:rPr lang="en" sz="1200" b="0" i="0" u="none" strike="noStrike" cap="none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tunings</a:t>
            </a:r>
            <a:r>
              <a:rPr lang="en" sz="1200" b="0" i="0" u="none" strike="noStrike" cap="none">
                <a:solidFill>
                  <a:srgbClr val="141A22"/>
                </a:solidFill>
                <a:latin typeface="Poppins"/>
                <a:ea typeface="Poppins"/>
                <a:cs typeface="Poppins"/>
                <a:sym typeface="Poppins"/>
              </a:rPr>
              <a:t>, optimizations and automations in just a few hours.</a:t>
            </a:r>
            <a:endParaRPr sz="1200" b="0" i="0" u="none" strike="noStrike" cap="none">
              <a:solidFill>
                <a:srgbClr val="141A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141A22"/>
                </a:solidFill>
                <a:latin typeface="Poppins"/>
                <a:ea typeface="Poppins"/>
                <a:cs typeface="Poppins"/>
                <a:sym typeface="Poppins"/>
              </a:rPr>
              <a:t>Specifically designed to increase the LTV of consumers for B2C businesses.</a:t>
            </a:r>
            <a:endParaRPr sz="12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4" name="Google Shape;264;p32"/>
          <p:cNvSpPr/>
          <p:nvPr/>
        </p:nvSpPr>
        <p:spPr>
          <a:xfrm>
            <a:off x="438375" y="3239750"/>
            <a:ext cx="26337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2"/>
          <p:cNvSpPr txBox="1"/>
          <p:nvPr/>
        </p:nvSpPr>
        <p:spPr>
          <a:xfrm>
            <a:off x="791875" y="3262850"/>
            <a:ext cx="222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141A22"/>
                </a:solidFill>
                <a:latin typeface="Poppins"/>
                <a:ea typeface="Poppins"/>
                <a:cs typeface="Poppins"/>
                <a:sym typeface="Poppins"/>
              </a:rPr>
              <a:t>Automated Campaigns</a:t>
            </a:r>
            <a:endParaRPr sz="12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p32"/>
          <p:cNvSpPr/>
          <p:nvPr/>
        </p:nvSpPr>
        <p:spPr>
          <a:xfrm>
            <a:off x="438375" y="3808600"/>
            <a:ext cx="26337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791875" y="3831700"/>
            <a:ext cx="222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141A22"/>
                </a:solidFill>
                <a:latin typeface="Poppins"/>
                <a:ea typeface="Poppins"/>
                <a:cs typeface="Poppins"/>
                <a:sym typeface="Poppins"/>
              </a:rPr>
              <a:t>Managed Campaigns</a:t>
            </a:r>
            <a:endParaRPr sz="12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p32"/>
          <p:cNvSpPr/>
          <p:nvPr/>
        </p:nvSpPr>
        <p:spPr>
          <a:xfrm>
            <a:off x="438375" y="4377450"/>
            <a:ext cx="26337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791875" y="4400550"/>
            <a:ext cx="222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141A22"/>
                </a:solidFill>
                <a:latin typeface="Poppins"/>
                <a:ea typeface="Poppins"/>
                <a:cs typeface="Poppins"/>
                <a:sym typeface="Poppins"/>
              </a:rPr>
              <a:t>Ads Network</a:t>
            </a:r>
            <a:endParaRPr sz="12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3209275" y="3239750"/>
            <a:ext cx="26337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3562775" y="3262850"/>
            <a:ext cx="222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141A22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 sz="12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2" name="Google Shape;272;p32"/>
          <p:cNvSpPr/>
          <p:nvPr/>
        </p:nvSpPr>
        <p:spPr>
          <a:xfrm>
            <a:off x="3209275" y="3785500"/>
            <a:ext cx="26337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2"/>
          <p:cNvSpPr txBox="1"/>
          <p:nvPr/>
        </p:nvSpPr>
        <p:spPr>
          <a:xfrm>
            <a:off x="3562775" y="3808600"/>
            <a:ext cx="222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141A22"/>
                </a:solidFill>
                <a:latin typeface="Poppins"/>
                <a:ea typeface="Poppins"/>
                <a:cs typeface="Poppins"/>
                <a:sym typeface="Poppins"/>
              </a:rPr>
              <a:t>Professional Consulting</a:t>
            </a:r>
            <a:endParaRPr sz="12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4" name="Google Shape;274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400" y="3334249"/>
            <a:ext cx="226486" cy="22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5394" y="3903111"/>
            <a:ext cx="226486" cy="22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5389" y="4471952"/>
            <a:ext cx="226486" cy="22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36280" y="3334249"/>
            <a:ext cx="226486" cy="22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36283" y="3880000"/>
            <a:ext cx="226486" cy="226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Macintosh PowerPoint</Application>
  <PresentationFormat>On-screen Show (16:9)</PresentationFormat>
  <Paragraphs>91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Open Sans</vt:lpstr>
      <vt:lpstr>Calibri</vt:lpstr>
      <vt:lpstr>Arial</vt:lpstr>
      <vt:lpstr>Poppins Medium</vt:lpstr>
      <vt:lpstr>Poppins SemiBold</vt:lpstr>
      <vt:lpstr>Poppins</vt:lpstr>
      <vt:lpstr>Simple Light</vt:lpstr>
      <vt:lpstr>Simple Light</vt:lpstr>
      <vt:lpstr>PowerPoint Presentation</vt:lpstr>
      <vt:lpstr>PowerPoint Presentation</vt:lpstr>
      <vt:lpstr>PowerPoint Presentation</vt:lpstr>
      <vt:lpstr>Expected RoI</vt:lpstr>
      <vt:lpstr>How?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Harvey Bondar</cp:lastModifiedBy>
  <cp:revision>1</cp:revision>
  <dcterms:modified xsi:type="dcterms:W3CDTF">2022-06-07T23:54:36Z</dcterms:modified>
</cp:coreProperties>
</file>